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9"/>
  </p:notesMasterIdLst>
  <p:sldIdLst>
    <p:sldId id="275" r:id="rId4"/>
    <p:sldId id="256" r:id="rId5"/>
    <p:sldId id="276" r:id="rId6"/>
    <p:sldId id="265" r:id="rId7"/>
    <p:sldId id="266" r:id="rId8"/>
    <p:sldId id="268" r:id="rId9"/>
    <p:sldId id="257" r:id="rId10"/>
    <p:sldId id="258" r:id="rId11"/>
    <p:sldId id="259" r:id="rId12"/>
    <p:sldId id="260" r:id="rId13"/>
    <p:sldId id="269" r:id="rId14"/>
    <p:sldId id="271" r:id="rId15"/>
    <p:sldId id="273" r:id="rId16"/>
    <p:sldId id="274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66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5488D-16F1-46C5-B8E6-94604A2580B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73D8D-2B4A-40A1-9767-6ED5020A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80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73D8D-2B4A-40A1-9767-6ED5020A5FE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168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73D8D-2B4A-40A1-9767-6ED5020A5FE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16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50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11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901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1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57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535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29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5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14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062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72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7B282-6344-4162-A860-B25F5789F5C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2332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474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645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31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843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43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9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754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840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926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883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6040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7B282-6344-4162-A860-B25F5789F5C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28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7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16.05.2021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6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Уважаемые родители будущих второклассников!</a:t>
            </a: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Познакомьтесь, пожалуйста, с Учебным планом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2021-2022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учебный год.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Учебный план состоит из двух частей: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обязательной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(эта часть представлена учебными предметами, обязательными для изучения всеми учениками);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формируемой </a:t>
            </a:r>
            <a:r>
              <a:rPr lang="ru-RU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 образовательных 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</a:t>
            </a:r>
          </a:p>
          <a:p>
            <a:pPr lvl="1" algn="just">
              <a:lnSpc>
                <a:spcPct val="150000"/>
              </a:lnSpc>
            </a:pPr>
            <a:r>
              <a:rPr lang="ru-RU" sz="2000" b="1" i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эта часть представлена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двумя учебными предметами – «Истоки»</a:t>
            </a:r>
          </a:p>
          <a:p>
            <a:pPr lvl="1" algn="just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 и «Информатика и ИКТ»,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предлагаемыми для изучения на выбор)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801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_s41992"/>
          <p:cNvSpPr>
            <a:spLocks noChangeArrowheads="1"/>
          </p:cNvSpPr>
          <p:nvPr/>
        </p:nvSpPr>
        <p:spPr bwMode="auto">
          <a:xfrm>
            <a:off x="152400" y="116632"/>
            <a:ext cx="5486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Родной очаг, родные просторы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</a:t>
            </a:r>
          </a:p>
          <a:p>
            <a:pPr algn="ctr"/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опора ЖИЗНИ ЧЕЛОВЕКА</a:t>
            </a:r>
            <a:endParaRPr lang="ru-RU" sz="2000" b="1" dirty="0">
              <a:solidFill>
                <a:srgbClr val="009999"/>
              </a:solidFill>
              <a:latin typeface="Comic Sans MS" pitchFamily="66" charset="0"/>
            </a:endParaRPr>
          </a:p>
        </p:txBody>
      </p:sp>
      <p:sp>
        <p:nvSpPr>
          <p:cNvPr id="21507" name="_s41992"/>
          <p:cNvSpPr>
            <a:spLocks noChangeArrowheads="1"/>
          </p:cNvSpPr>
          <p:nvPr/>
        </p:nvSpPr>
        <p:spPr bwMode="auto">
          <a:xfrm>
            <a:off x="444500" y="914400"/>
            <a:ext cx="54991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Вера, Надежда, Любовь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и София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опора ДУШИ ЧЕЛОВЕКА</a:t>
            </a:r>
            <a:endParaRPr lang="ru-RU" sz="2000" b="1" dirty="0">
              <a:solidFill>
                <a:srgbClr val="009999"/>
              </a:solidFill>
              <a:latin typeface="Comic Sans MS" pitchFamily="66" charset="0"/>
            </a:endParaRPr>
          </a:p>
        </p:txBody>
      </p:sp>
      <p:sp>
        <p:nvSpPr>
          <p:cNvPr id="21508" name="_s41992"/>
          <p:cNvSpPr>
            <a:spLocks noChangeArrowheads="1"/>
          </p:cNvSpPr>
          <p:nvPr/>
        </p:nvSpPr>
        <p:spPr bwMode="auto">
          <a:xfrm>
            <a:off x="749300" y="1700808"/>
            <a:ext cx="54991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Традиции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образа, слова, дела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и праздника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опора </a:t>
            </a:r>
            <a:r>
              <a:rPr lang="ru-RU" sz="2000" b="1" dirty="0">
                <a:solidFill>
                  <a:srgbClr val="009999"/>
                </a:solidFill>
                <a:latin typeface="Comic Sans MS" pitchFamily="66" charset="0"/>
              </a:rPr>
              <a:t>ВРЕМЕНИ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3200" y="3122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7964" y="1109990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3036" y="1896398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_s41992"/>
          <p:cNvSpPr>
            <a:spLocks noChangeArrowheads="1"/>
          </p:cNvSpPr>
          <p:nvPr/>
        </p:nvSpPr>
        <p:spPr bwMode="auto">
          <a:xfrm>
            <a:off x="167858" y="2584198"/>
            <a:ext cx="6564382" cy="15648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000" kern="50" dirty="0" smtClean="0">
                <a:latin typeface="Times New Roman"/>
                <a:ea typeface="Andale Sans UI"/>
                <a:cs typeface="Tahoma"/>
              </a:rPr>
              <a:t>Знакомство </a:t>
            </a:r>
            <a:r>
              <a:rPr lang="ru-RU" sz="2000" kern="50" dirty="0">
                <a:latin typeface="Times New Roman"/>
                <a:ea typeface="Andale Sans UI"/>
                <a:cs typeface="Tahoma"/>
              </a:rPr>
              <a:t>с </a:t>
            </a:r>
            <a:r>
              <a:rPr lang="ru-RU" sz="2000" b="1" i="1" kern="50" dirty="0">
                <a:solidFill>
                  <a:srgbClr val="C00000"/>
                </a:solidFill>
                <a:latin typeface="Times New Roman"/>
                <a:ea typeface="Andale Sans UI"/>
                <a:cs typeface="Tahoma"/>
              </a:rPr>
              <a:t>истоками </a:t>
            </a:r>
            <a:r>
              <a:rPr lang="ru-RU" sz="2000" b="1" i="1" kern="50" dirty="0" smtClean="0">
                <a:solidFill>
                  <a:srgbClr val="C00000"/>
                </a:solidFill>
                <a:latin typeface="Times New Roman"/>
                <a:ea typeface="Andale Sans UI"/>
                <a:cs typeface="Tahoma"/>
              </a:rPr>
              <a:t>русских </a:t>
            </a:r>
            <a:r>
              <a:rPr lang="ru-RU" sz="2000" b="1" i="1" kern="50" dirty="0">
                <a:solidFill>
                  <a:srgbClr val="C00000"/>
                </a:solidFill>
                <a:latin typeface="Times New Roman"/>
                <a:ea typeface="Andale Sans UI"/>
                <a:cs typeface="Tahoma"/>
              </a:rPr>
              <a:t>традиций </a:t>
            </a:r>
            <a:r>
              <a:rPr lang="ru-RU" sz="2000" kern="50" dirty="0" smtClean="0">
                <a:latin typeface="Times New Roman"/>
                <a:ea typeface="Andale Sans UI"/>
                <a:cs typeface="Tahoma"/>
              </a:rPr>
              <a:t>как </a:t>
            </a:r>
          </a:p>
          <a:p>
            <a:pPr algn="ctr">
              <a:defRPr/>
            </a:pPr>
            <a:r>
              <a:rPr lang="ru-RU" sz="2000" kern="50" dirty="0" smtClean="0">
                <a:latin typeface="Times New Roman"/>
                <a:ea typeface="Andale Sans UI"/>
                <a:cs typeface="Tahoma"/>
              </a:rPr>
              <a:t>важнейшим механизмом сохранения </a:t>
            </a:r>
            <a:r>
              <a:rPr lang="ru-RU" sz="2000" kern="50" dirty="0">
                <a:latin typeface="Times New Roman"/>
                <a:ea typeface="Andale Sans UI"/>
                <a:cs typeface="Tahoma"/>
              </a:rPr>
              <a:t>и передачи </a:t>
            </a:r>
            <a:endParaRPr lang="ru-RU" sz="2000" kern="50" dirty="0" smtClean="0">
              <a:latin typeface="Times New Roman"/>
              <a:ea typeface="Andale Sans UI"/>
              <a:cs typeface="Tahoma"/>
            </a:endParaRPr>
          </a:p>
          <a:p>
            <a:pPr algn="ctr">
              <a:defRPr/>
            </a:pPr>
            <a:r>
              <a:rPr lang="ru-RU" sz="2000" kern="50" dirty="0" smtClean="0">
                <a:latin typeface="Times New Roman"/>
                <a:ea typeface="Andale Sans UI"/>
                <a:cs typeface="Tahoma"/>
              </a:rPr>
              <a:t>из </a:t>
            </a:r>
            <a:r>
              <a:rPr lang="ru-RU" sz="2000" kern="50" dirty="0">
                <a:latin typeface="Times New Roman"/>
                <a:ea typeface="Andale Sans UI"/>
                <a:cs typeface="Tahoma"/>
              </a:rPr>
              <a:t>века в век </a:t>
            </a:r>
            <a:r>
              <a:rPr lang="ru-RU" sz="2000" b="1" i="1" kern="50" dirty="0" smtClean="0">
                <a:solidFill>
                  <a:srgbClr val="C00000"/>
                </a:solidFill>
                <a:latin typeface="Times New Roman"/>
                <a:ea typeface="Andale Sans UI"/>
                <a:cs typeface="Tahoma"/>
              </a:rPr>
              <a:t>базовых </a:t>
            </a:r>
            <a:r>
              <a:rPr lang="ru-RU" sz="2000" b="1" i="1" kern="50" dirty="0">
                <a:solidFill>
                  <a:srgbClr val="C00000"/>
                </a:solidFill>
                <a:latin typeface="Times New Roman"/>
                <a:ea typeface="Andale Sans UI"/>
                <a:cs typeface="Tahoma"/>
              </a:rPr>
              <a:t>социокультурных ценностей </a:t>
            </a:r>
            <a:endParaRPr lang="ru-RU" sz="2000" b="1" i="1" kern="50" dirty="0" smtClean="0">
              <a:solidFill>
                <a:srgbClr val="C00000"/>
              </a:solidFill>
              <a:latin typeface="Times New Roman"/>
              <a:ea typeface="Andale Sans UI"/>
              <a:cs typeface="Tahoma"/>
            </a:endParaRPr>
          </a:p>
          <a:p>
            <a:pPr algn="ctr">
              <a:defRPr/>
            </a:pPr>
            <a:r>
              <a:rPr lang="ru-RU" sz="2000" kern="50" dirty="0" smtClean="0">
                <a:latin typeface="Times New Roman"/>
                <a:ea typeface="Andale Sans UI"/>
                <a:cs typeface="Tahoma"/>
              </a:rPr>
              <a:t>российской </a:t>
            </a:r>
            <a:r>
              <a:rPr lang="ru-RU" sz="2000" kern="50" dirty="0">
                <a:latin typeface="Times New Roman"/>
                <a:ea typeface="Andale Sans UI"/>
                <a:cs typeface="Tahoma"/>
              </a:rPr>
              <a:t>цивилизации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_s41992"/>
          <p:cNvSpPr>
            <a:spLocks noChangeArrowheads="1"/>
          </p:cNvSpPr>
          <p:nvPr/>
        </p:nvSpPr>
        <p:spPr bwMode="auto">
          <a:xfrm>
            <a:off x="3450049" y="3983862"/>
            <a:ext cx="5471120" cy="275750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Традиции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образа. Традиции дела и служения.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Традиции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слова. Подвиги души.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Отец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Родоначальник. Родовое дерево.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Мать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Родная мать, мать – хранительница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очага. 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Мир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– Вселенная, мир – сообщество, мир – согласие.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Отечество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Щит и меч. Праведники и мудрецы.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Сообщества. Опыт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Праведный труд. Талант.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Выгода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 добро. Завет и заповедь. Честь и уговор.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Исповедь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Обет.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Укор и укоризна. Подвижники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Благодарение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Поминание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 почитание. </a:t>
            </a:r>
          </a:p>
        </p:txBody>
      </p:sp>
    </p:spTree>
    <p:extLst>
      <p:ext uri="{BB962C8B-B14F-4D97-AF65-F5344CB8AC3E}">
        <p14:creationId xmlns:p14="http://schemas.microsoft.com/office/powerpoint/2010/main" val="25269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004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99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Информатика и ИКТ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99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4029" y="2348880"/>
            <a:ext cx="7992888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Основной целью курса </a:t>
            </a:r>
            <a:r>
              <a:rPr lang="ru-RU" sz="24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«Информатика и ИКТ»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развитие таких качеств личности, которые отвечают требованиям информационного общества, в частности приобретение учащимися информационной и коммуникационной компетентности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ИКТ-компетентности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3200" y="3122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_s41992"/>
          <p:cNvSpPr>
            <a:spLocks noChangeArrowheads="1"/>
          </p:cNvSpPr>
          <p:nvPr/>
        </p:nvSpPr>
        <p:spPr bwMode="auto">
          <a:xfrm>
            <a:off x="539552" y="312222"/>
            <a:ext cx="5832648" cy="376612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1600" i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втором классе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дети учатся видеть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окружающую действительность с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точки зрения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информационного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подхода.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процессе обучения в мышление и речь учеников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постепенно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вводятся термины информатики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источник/приемник информации,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канал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связи, данные и др.).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Школьники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изучают устройство компьютера,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учатся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работать с электронными документами.</a:t>
            </a:r>
          </a:p>
        </p:txBody>
      </p:sp>
    </p:spTree>
    <p:extLst>
      <p:ext uri="{BB962C8B-B14F-4D97-AF65-F5344CB8AC3E}">
        <p14:creationId xmlns:p14="http://schemas.microsoft.com/office/powerpoint/2010/main" val="30037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3200" y="3122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2280" y="1109990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_s41992"/>
          <p:cNvSpPr>
            <a:spLocks noChangeArrowheads="1"/>
          </p:cNvSpPr>
          <p:nvPr/>
        </p:nvSpPr>
        <p:spPr bwMode="auto">
          <a:xfrm>
            <a:off x="539552" y="312222"/>
            <a:ext cx="5471120" cy="376612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документами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_s41992"/>
          <p:cNvSpPr>
            <a:spLocks noChangeArrowheads="1"/>
          </p:cNvSpPr>
          <p:nvPr/>
        </p:nvSpPr>
        <p:spPr bwMode="auto">
          <a:xfrm>
            <a:off x="827583" y="1109990"/>
            <a:ext cx="6367779" cy="47672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1600" i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третьем классе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школьники изучают представление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 кодирование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информации,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ее хранение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 информационных носителях.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Вводится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понятие объекта, его свойств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 действий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 ним.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Дается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представление о компьютере как системе.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осваивают информационные технологии: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технологию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создания электронного документа,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технологию его редактирования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приема/передачи,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поиска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информации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сети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Интернет.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знакомятся с современными инструментами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 информацией (мобильный телефон,</a:t>
            </a:r>
          </a:p>
          <a:p>
            <a:pPr algn="ctr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электронная книга, фотоаппарат, компьютер и др.),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параллельно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учатся использовать их в своей учебной деятельности.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Понятия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вводятся по мере необходимости,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ребенок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мог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рассуждать о своей информационной деятельности,</a:t>
            </a:r>
          </a:p>
          <a:p>
            <a:pPr algn="ctr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рассказывать о том, что он делает,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различая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 называя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элементарные технологические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операции своими именами.</a:t>
            </a:r>
          </a:p>
        </p:txBody>
      </p:sp>
    </p:spTree>
    <p:extLst>
      <p:ext uri="{BB962C8B-B14F-4D97-AF65-F5344CB8AC3E}">
        <p14:creationId xmlns:p14="http://schemas.microsoft.com/office/powerpoint/2010/main" val="36027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53200" y="3122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2280" y="1109990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68344" y="1908578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_s41992"/>
          <p:cNvSpPr>
            <a:spLocks noChangeArrowheads="1"/>
          </p:cNvSpPr>
          <p:nvPr/>
        </p:nvSpPr>
        <p:spPr bwMode="auto">
          <a:xfrm>
            <a:off x="539552" y="312222"/>
            <a:ext cx="5471120" cy="376612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документами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_s41992"/>
          <p:cNvSpPr>
            <a:spLocks noChangeArrowheads="1"/>
          </p:cNvSpPr>
          <p:nvPr/>
        </p:nvSpPr>
        <p:spPr bwMode="auto">
          <a:xfrm>
            <a:off x="1043608" y="1109990"/>
            <a:ext cx="5904655" cy="47672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операции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своими именами.</a:t>
            </a:r>
          </a:p>
        </p:txBody>
      </p:sp>
      <p:sp>
        <p:nvSpPr>
          <p:cNvPr id="7" name="_s41992"/>
          <p:cNvSpPr>
            <a:spLocks noChangeArrowheads="1"/>
          </p:cNvSpPr>
          <p:nvPr/>
        </p:nvSpPr>
        <p:spPr bwMode="auto">
          <a:xfrm>
            <a:off x="1547664" y="1908578"/>
            <a:ext cx="6186779" cy="476728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1600" i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четвертом классе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рассматриваются темы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Мир понятий» и «Мир моделей», формируются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представления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учащихся о работе с различными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научными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понятиями, также вводится понятие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информационной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модели, в том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числе компьютерной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Рассматриваются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понятия исполнителя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 алгоритма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действий,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записи алгоритмов.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осваивают понятие управления собой,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другими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людьми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техническими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устройствами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инструментами работы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 информацией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),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ассоциируя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себя с управляющим объектом</a:t>
            </a:r>
          </a:p>
          <a:p>
            <a:pPr algn="ctr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 осознавая, что есть объект управления,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осознавая цель 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средства управления.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Школьники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учатся понимать,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 средства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управления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влияют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 ожидаемый результат,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 что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иногда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полученный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результат не соответствует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цели 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ожиданиям.</a:t>
            </a:r>
          </a:p>
        </p:txBody>
      </p:sp>
    </p:spTree>
    <p:extLst>
      <p:ext uri="{BB962C8B-B14F-4D97-AF65-F5344CB8AC3E}">
        <p14:creationId xmlns:p14="http://schemas.microsoft.com/office/powerpoint/2010/main" val="2347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28092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Какой учебный предмет – </a:t>
            </a:r>
            <a:r>
              <a:rPr lang="ru-RU" sz="24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«Истоки»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«Информатика и ИКТ</a:t>
            </a:r>
            <a: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выбираете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изучения 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2-4 классах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Вашим ребёнком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(Советуем при выборе учебного предмета проанализировать и возможности своего ребёнка, чтобы у него была возможность быть успешным в освоении учебного предмета – имеется ввиду, что учебный предмет «Информатика и ИКТ» является более сложным для освоения.)</a:t>
            </a:r>
            <a:endParaRPr lang="ru-RU" sz="20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62832"/>
              </p:ext>
            </p:extLst>
          </p:nvPr>
        </p:nvGraphicFramePr>
        <p:xfrm>
          <a:off x="323528" y="260648"/>
          <a:ext cx="8496944" cy="64288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52328"/>
                <a:gridCol w="2952328"/>
                <a:gridCol w="2592288"/>
              </a:tblGrid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Предметные области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Учебные предметы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часов </a:t>
                      </a:r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неделю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67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 класс</a:t>
                      </a:r>
                      <a:endParaRPr lang="ru-RU" sz="1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765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Обязательная часть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3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bg1"/>
                          </a:solidFill>
                          <a:effectLst/>
                        </a:rPr>
                        <a:t>Русский язык 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bg1"/>
                          </a:solidFill>
                          <a:effectLst/>
                        </a:rPr>
                        <a:t>литературное чтение</a:t>
                      </a:r>
                      <a:endParaRPr lang="ru-RU" sz="13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Русский язык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29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300" dirty="0">
                          <a:effectLst/>
                        </a:rPr>
                        <a:t>Литературное чтение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3227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Родной язык и</a:t>
                      </a:r>
                      <a:r>
                        <a:rPr lang="en-US" sz="13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литературное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чтение на родном</a:t>
                      </a:r>
                      <a:r>
                        <a:rPr lang="en-US" sz="13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языке</a:t>
                      </a:r>
                      <a:endParaRPr lang="ru-RU" sz="13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Родной язык</a:t>
                      </a:r>
                      <a:r>
                        <a:rPr lang="en-US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(русский)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-/1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3227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Литературное</a:t>
                      </a:r>
                      <a:r>
                        <a:rPr lang="en-US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чтение на родном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(русском) языке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1/-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32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Иностранный</a:t>
                      </a:r>
                      <a:r>
                        <a:rPr lang="ru-RU" sz="13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язык</a:t>
                      </a:r>
                      <a:endParaRPr lang="ru-RU" sz="13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57500" algn="l"/>
                          <a:tab pos="5829300" algn="l"/>
                          <a:tab pos="5943600" algn="l"/>
                        </a:tabLst>
                        <a:defRPr/>
                      </a:pPr>
                      <a:r>
                        <a:rPr lang="ru-RU" sz="13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Иностранный</a:t>
                      </a:r>
                      <a:r>
                        <a:rPr lang="ru-RU" sz="1300" b="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язык</a:t>
                      </a:r>
                      <a:endParaRPr lang="ru-RU" sz="13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35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bg1"/>
                          </a:solidFill>
                          <a:effectLst/>
                        </a:rPr>
                        <a:t>Математика и информатика</a:t>
                      </a:r>
                      <a:endParaRPr lang="ru-RU" sz="13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Математика 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84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bg1"/>
                          </a:solidFill>
                          <a:effectLst/>
                        </a:rPr>
                        <a:t>Обществознание и </a:t>
                      </a:r>
                      <a:r>
                        <a:rPr lang="ru-RU" sz="1300" b="0" dirty="0" smtClean="0">
                          <a:solidFill>
                            <a:schemeClr val="bg1"/>
                          </a:solidFill>
                          <a:effectLst/>
                        </a:rPr>
                        <a:t>естествознание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(Окружающий мир)</a:t>
                      </a:r>
                      <a:endParaRPr lang="ru-RU" sz="13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Окружающий мир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68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bg1"/>
                          </a:solidFill>
                          <a:effectLst/>
                        </a:rPr>
                        <a:t>Основы религиозных культур и светской этики</a:t>
                      </a:r>
                      <a:endParaRPr lang="ru-RU" sz="13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Основы религиозных культур и светской этики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1300" dirty="0" smtClean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829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bg1"/>
                          </a:solidFill>
                          <a:effectLst/>
                        </a:rPr>
                        <a:t>Искусство</a:t>
                      </a:r>
                      <a:endParaRPr lang="ru-RU" sz="13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Музыка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23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Изобразительное искусство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34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300" b="0" dirty="0">
                          <a:solidFill>
                            <a:schemeClr val="bg1"/>
                          </a:solidFill>
                          <a:effectLst/>
                        </a:rPr>
                        <a:t>Технология </a:t>
                      </a:r>
                      <a:endParaRPr lang="ru-RU" sz="13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Технология 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30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300" b="0" dirty="0">
                          <a:solidFill>
                            <a:schemeClr val="bg1"/>
                          </a:solidFill>
                          <a:effectLst/>
                        </a:rPr>
                        <a:t>Физическая культура</a:t>
                      </a:r>
                      <a:endParaRPr lang="ru-RU" sz="13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Физическая культура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93427">
                <a:tc gridSpan="2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kumimoji="0" lang="ru-RU" sz="1400" b="1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60158" marR="6015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13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669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6600"/>
                          </a:solidFill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1600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Истоки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3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5943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66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Информатика</a:t>
                      </a:r>
                      <a:r>
                        <a:rPr lang="ru-RU" sz="13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 ИКТ</a:t>
                      </a:r>
                      <a:endParaRPr lang="ru-RU" sz="13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/>
                </a:tc>
              </a:tr>
              <a:tr h="3559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Всего часов в неделю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13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979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  <a:tab pos="5829300" algn="l"/>
                          <a:tab pos="5943600" algn="l"/>
                        </a:tabLst>
                      </a:pPr>
                      <a:r>
                        <a:rPr lang="ru-RU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Максимально допустимая недельная нагрузка 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n-US" sz="13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3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58" marR="60158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20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Следующие слайды помогут Вам получить представление о цели, задачах и содержании предметов, предлагаемых для изучения второклассниками в соответствии с выбором,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который Вы сделаете совместно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детьми.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Познакомьтесь, пожалуйста, с содержанием этих слайдов и сделайте свой выбор. 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1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004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99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Исток - начало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99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276872"/>
            <a:ext cx="8380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Начало есть у всего, что нас окружает </a:t>
            </a:r>
          </a:p>
          <a:p>
            <a:r>
              <a:rPr lang="ru-RU" sz="20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(предметов, объектов живой и неживой природы)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и у всего, что происходит с нами и вокруг нас</a:t>
            </a:r>
          </a:p>
          <a:p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0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событий, </a:t>
            </a:r>
            <a:r>
              <a:rPr lang="ru-RU" sz="20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состояний, настроений и явлений природы)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7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004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99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«Истоки» - начала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99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9168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300" dirty="0" smtClean="0">
                <a:ln w="11430" cmpd="sng">
                  <a:solidFill>
                    <a:srgbClr val="DDDDD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6699FF"/>
                </a:solidFill>
                <a:effectLst>
                  <a:glow rad="45500">
                    <a:srgbClr val="DDDDDD">
                      <a:satMod val="220000"/>
                      <a:alpha val="35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Начало</a:t>
            </a:r>
            <a:r>
              <a:rPr lang="ru-RU" b="1" spc="300" dirty="0" smtClean="0">
                <a:ln w="11430" cmpd="sng">
                  <a:solidFill>
                    <a:srgbClr val="DDDDD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009999"/>
                </a:solidFill>
                <a:effectLst>
                  <a:glow rad="45500">
                    <a:srgbClr val="DDDDDD">
                      <a:satMod val="220000"/>
                      <a:alpha val="35000"/>
                    </a:srgbClr>
                  </a:glow>
                </a:effectLst>
              </a:rPr>
              <a:t>           </a:t>
            </a:r>
            <a:r>
              <a:rPr lang="ru-RU" b="1" spc="300" dirty="0">
                <a:ln w="11430" cmpd="sng">
                  <a:solidFill>
                    <a:srgbClr val="DDDDDD">
                      <a:tint val="10000"/>
                    </a:srgbClr>
                  </a:solidFill>
                  <a:prstDash val="solid"/>
                  <a:miter lim="800000"/>
                </a:ln>
                <a:solidFill>
                  <a:srgbClr val="6699FF"/>
                </a:solidFill>
                <a:effectLst>
                  <a:glow rad="45500">
                    <a:srgbClr val="DDDDDD">
                      <a:satMod val="220000"/>
                      <a:alpha val="35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в прошлом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3419872" y="2377062"/>
            <a:ext cx="1296144" cy="331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356992"/>
            <a:ext cx="8229600" cy="1737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>
                <a:ln w="900" cmpd="sng">
                  <a:solidFill>
                    <a:srgbClr val="DDDDD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rgbClr val="DDDDDD">
                      <a:satMod val="190000"/>
                      <a:tint val="100000"/>
                      <a:alpha val="74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Без прошлого нет настоящего и будущего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ru-RU" b="1" dirty="0" smtClean="0">
              <a:ln w="900" cmpd="sng">
                <a:solidFill>
                  <a:srgbClr val="DDDDDD">
                    <a:satMod val="190000"/>
                    <a:alpha val="55000"/>
                  </a:srgb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rgbClr val="DDDDDD">
                    <a:satMod val="190000"/>
                    <a:tint val="100000"/>
                    <a:alpha val="74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ru-RU" b="1" dirty="0" smtClean="0">
                <a:ln w="900" cmpd="sng">
                  <a:solidFill>
                    <a:srgbClr val="DDDDD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rgbClr val="DDDDDD">
                      <a:satMod val="190000"/>
                      <a:tint val="100000"/>
                      <a:alpha val="74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Прошлое – поучительный опыт предков     </a:t>
            </a:r>
            <a:endParaRPr lang="ru-RU" b="1" dirty="0">
              <a:ln w="900" cmpd="sng">
                <a:solidFill>
                  <a:srgbClr val="DDDDDD">
                    <a:satMod val="190000"/>
                    <a:alpha val="55000"/>
                  </a:srgb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rgbClr val="DDDDDD">
                    <a:satMod val="190000"/>
                    <a:tint val="100000"/>
                    <a:alpha val="74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484784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Основной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целью курса </a:t>
            </a:r>
            <a:r>
              <a:rPr lang="ru-RU" sz="24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«Истоки»</a:t>
            </a:r>
            <a:r>
              <a:rPr lang="ru-RU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инициирование процесса становления социокультурной компетентности учащихся,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творческого саморазвития, приобщение к неизменным социокультурным ценностям Российской цивилизации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истокам (</a:t>
            </a:r>
            <a:r>
              <a:rPr lang="ru-RU" sz="24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традициям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формирующим и сохраняющим эти ценности.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14029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_s41992"/>
          <p:cNvSpPr>
            <a:spLocks noChangeArrowheads="1"/>
          </p:cNvSpPr>
          <p:nvPr/>
        </p:nvSpPr>
        <p:spPr bwMode="auto">
          <a:xfrm>
            <a:off x="152400" y="116632"/>
            <a:ext cx="5486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Родной очаг, родные просторы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</a:t>
            </a:r>
          </a:p>
          <a:p>
            <a:pPr algn="ctr"/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опора ЖИЗНИ ЧЕЛОВЕКА</a:t>
            </a:r>
            <a:endParaRPr lang="ru-RU" sz="2000" b="1" dirty="0">
              <a:solidFill>
                <a:srgbClr val="009999"/>
              </a:solidFill>
              <a:latin typeface="Comic Sans MS" pitchFamily="66" charset="0"/>
            </a:endParaRPr>
          </a:p>
        </p:txBody>
      </p:sp>
      <p:sp>
        <p:nvSpPr>
          <p:cNvPr id="21507" name="_s41992"/>
          <p:cNvSpPr>
            <a:spLocks noChangeArrowheads="1"/>
          </p:cNvSpPr>
          <p:nvPr/>
        </p:nvSpPr>
        <p:spPr bwMode="auto">
          <a:xfrm>
            <a:off x="444500" y="914400"/>
            <a:ext cx="61087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Вера, Надежда, </a:t>
            </a:r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Любовь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и София 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</a:rPr>
              <a:t>(Мудрость)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опора ДУШИ ЧЕЛОВЕКА</a:t>
            </a:r>
            <a:endParaRPr lang="ru-RU" sz="2000" b="1" dirty="0">
              <a:solidFill>
                <a:srgbClr val="009999"/>
              </a:solidFill>
              <a:latin typeface="Comic Sans MS" pitchFamily="66" charset="0"/>
            </a:endParaRPr>
          </a:p>
        </p:txBody>
      </p:sp>
      <p:sp>
        <p:nvSpPr>
          <p:cNvPr id="21508" name="_s41992"/>
          <p:cNvSpPr>
            <a:spLocks noChangeArrowheads="1"/>
          </p:cNvSpPr>
          <p:nvPr/>
        </p:nvSpPr>
        <p:spPr bwMode="auto">
          <a:xfrm>
            <a:off x="749300" y="1700808"/>
            <a:ext cx="54991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Традиции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образа, слова, дела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и праздника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опора </a:t>
            </a:r>
            <a:r>
              <a:rPr lang="ru-RU" sz="2000" b="1" dirty="0">
                <a:solidFill>
                  <a:srgbClr val="009999"/>
                </a:solidFill>
                <a:latin typeface="Comic Sans MS" pitchFamily="66" charset="0"/>
              </a:rPr>
              <a:t>ВРЕМЕНИ</a:t>
            </a:r>
          </a:p>
        </p:txBody>
      </p:sp>
      <p:sp>
        <p:nvSpPr>
          <p:cNvPr id="21509" name="_s41992"/>
          <p:cNvSpPr>
            <a:spLocks noChangeArrowheads="1"/>
          </p:cNvSpPr>
          <p:nvPr/>
        </p:nvSpPr>
        <p:spPr bwMode="auto">
          <a:xfrm>
            <a:off x="1054100" y="2492896"/>
            <a:ext cx="54991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 Семь ВЕЧНЫХ человеческих ценностей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</a:t>
            </a:r>
          </a:p>
          <a:p>
            <a:pPr algn="ctr"/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опора НАСТОЯЩЕГО </a:t>
            </a:r>
            <a:r>
              <a:rPr lang="ru-RU" sz="2000" b="1" dirty="0">
                <a:solidFill>
                  <a:srgbClr val="009999"/>
                </a:solidFill>
                <a:latin typeface="Comic Sans MS" pitchFamily="66" charset="0"/>
              </a:rPr>
              <a:t>и БУДУЩЕГО</a:t>
            </a:r>
          </a:p>
        </p:txBody>
      </p:sp>
      <p:sp>
        <p:nvSpPr>
          <p:cNvPr id="21510" name="_s41992"/>
          <p:cNvSpPr>
            <a:spLocks noChangeArrowheads="1"/>
          </p:cNvSpPr>
          <p:nvPr/>
        </p:nvSpPr>
        <p:spPr bwMode="auto">
          <a:xfrm>
            <a:off x="1371564" y="3284984"/>
            <a:ext cx="5486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Слово и образ Отечества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</a:t>
            </a:r>
          </a:p>
          <a:p>
            <a:pPr algn="ctr"/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опора </a:t>
            </a:r>
            <a:r>
              <a:rPr lang="ru-RU" sz="2000" b="1" dirty="0">
                <a:solidFill>
                  <a:srgbClr val="009999"/>
                </a:solidFill>
                <a:latin typeface="Comic Sans MS" pitchFamily="66" charset="0"/>
              </a:rPr>
              <a:t>РОССИЙСКОЙ ЦИВИЛИЗАЦИИ</a:t>
            </a:r>
          </a:p>
        </p:txBody>
      </p:sp>
      <p:sp>
        <p:nvSpPr>
          <p:cNvPr id="21511" name="_s41992"/>
          <p:cNvSpPr>
            <a:spLocks noChangeArrowheads="1"/>
          </p:cNvSpPr>
          <p:nvPr/>
        </p:nvSpPr>
        <p:spPr bwMode="auto">
          <a:xfrm>
            <a:off x="1676400" y="4077072"/>
            <a:ext cx="5486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Comic Sans MS" pitchFamily="66" charset="0"/>
              </a:rPr>
              <a:t>Взаимосвязь земных дел человека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 – </a:t>
            </a:r>
          </a:p>
          <a:p>
            <a:pPr algn="ctr"/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опора </a:t>
            </a:r>
            <a:r>
              <a:rPr lang="ru-RU" sz="2000" b="1" dirty="0">
                <a:solidFill>
                  <a:srgbClr val="009999"/>
                </a:solidFill>
                <a:latin typeface="Comic Sans MS" pitchFamily="66" charset="0"/>
              </a:rPr>
              <a:t>ЕДИНСТВА, ЦЕЛОСТНОСТИ МИРА</a:t>
            </a:r>
          </a:p>
        </p:txBody>
      </p:sp>
      <p:sp>
        <p:nvSpPr>
          <p:cNvPr id="10" name="_s41992"/>
          <p:cNvSpPr>
            <a:spLocks noChangeArrowheads="1"/>
          </p:cNvSpPr>
          <p:nvPr/>
        </p:nvSpPr>
        <p:spPr bwMode="auto">
          <a:xfrm>
            <a:off x="1981200" y="4869160"/>
            <a:ext cx="547112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Творчество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 – опора </a:t>
            </a:r>
            <a:r>
              <a:rPr lang="ru-RU" sz="2000" b="1" dirty="0">
                <a:solidFill>
                  <a:srgbClr val="009999"/>
                </a:solidFill>
                <a:latin typeface="Comic Sans MS" pitchFamily="66" charset="0"/>
              </a:rPr>
              <a:t>РАЗВИТИЯ </a:t>
            </a:r>
            <a:endParaRPr lang="ru-RU" sz="2000" b="1" dirty="0" smtClean="0">
              <a:solidFill>
                <a:srgbClr val="009999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ЧЕЛОВЕКА, ОБЩЕСТВА, ЦИВИЛИЗАЦИИ</a:t>
            </a:r>
            <a:endParaRPr lang="ru-RU" sz="2000" b="1" dirty="0">
              <a:solidFill>
                <a:srgbClr val="009999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53200" y="3122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7964" y="1109990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63036" y="1896398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4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_s41992"/>
          <p:cNvSpPr>
            <a:spLocks noChangeArrowheads="1"/>
          </p:cNvSpPr>
          <p:nvPr/>
        </p:nvSpPr>
        <p:spPr bwMode="auto">
          <a:xfrm>
            <a:off x="152400" y="116632"/>
            <a:ext cx="5486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Родной очаг, родные просторы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</a:t>
            </a:r>
          </a:p>
          <a:p>
            <a:pPr algn="ctr"/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опора ЖИЗНИ ЧЕЛОВЕКА</a:t>
            </a:r>
            <a:endParaRPr lang="ru-RU" sz="2000" b="1" dirty="0">
              <a:solidFill>
                <a:srgbClr val="009999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53200" y="3122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_s41992"/>
          <p:cNvSpPr>
            <a:spLocks noChangeArrowheads="1"/>
          </p:cNvSpPr>
          <p:nvPr/>
        </p:nvSpPr>
        <p:spPr bwMode="auto">
          <a:xfrm>
            <a:off x="167680" y="914400"/>
            <a:ext cx="5471120" cy="244259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Знакомство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истоками (традициями)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ближайшей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ребенку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социокультурной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основными видами </a:t>
            </a:r>
          </a:p>
          <a:p>
            <a:pPr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ней человека</a:t>
            </a:r>
            <a:endParaRPr lang="ru-RU" sz="2400" b="1" dirty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_s41992"/>
          <p:cNvSpPr>
            <a:spLocks noChangeArrowheads="1"/>
          </p:cNvSpPr>
          <p:nvPr/>
        </p:nvSpPr>
        <p:spPr bwMode="auto">
          <a:xfrm>
            <a:off x="3059782" y="3140968"/>
            <a:ext cx="5711676" cy="3456384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РОДНОЙ ОЧАГ: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Имя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Семья. Род. Дом. Деревня. Город.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РОДНЫЕ ПРОСТОРЫ: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Нива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Поле. Лес. Дорога. Река. Море.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 ЗЕМНОЙ: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Сев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Жатва. Прядение. Ткачество.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Кузнечное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дело. Плотницкое дело.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Строительство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Торговля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Домашние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животные.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 ДУШИ: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Сказка. Песня. Праздник. Книга. Икона.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Храм. Согласие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Забота. Добрая молва. Память.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Взаимовыручка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Милосердие. Гостеприимство. Воля.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времени. Вечность. Трудолюбие. Добросовестность.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Ловкость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Своевременность. Терпение. Преображение.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Задушевность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Мудрость. Труд души. Тайна. Надежда.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6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_s41992"/>
          <p:cNvSpPr>
            <a:spLocks noChangeArrowheads="1"/>
          </p:cNvSpPr>
          <p:nvPr/>
        </p:nvSpPr>
        <p:spPr bwMode="auto">
          <a:xfrm>
            <a:off x="152400" y="116632"/>
            <a:ext cx="54864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Родной очаг, родные просторы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</a:t>
            </a:r>
          </a:p>
          <a:p>
            <a:pPr algn="ctr"/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опора ЖИЗНИ ЧЕЛОВЕКА</a:t>
            </a:r>
            <a:endParaRPr lang="ru-RU" sz="2000" b="1" dirty="0">
              <a:solidFill>
                <a:srgbClr val="009999"/>
              </a:solidFill>
              <a:latin typeface="Comic Sans MS" pitchFamily="66" charset="0"/>
            </a:endParaRPr>
          </a:p>
        </p:txBody>
      </p:sp>
      <p:sp>
        <p:nvSpPr>
          <p:cNvPr id="21507" name="_s41992"/>
          <p:cNvSpPr>
            <a:spLocks noChangeArrowheads="1"/>
          </p:cNvSpPr>
          <p:nvPr/>
        </p:nvSpPr>
        <p:spPr bwMode="auto">
          <a:xfrm>
            <a:off x="444500" y="914400"/>
            <a:ext cx="54991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Вера, Надежда, Любовь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Comic Sans MS" pitchFamily="66" charset="0"/>
              </a:rPr>
              <a:t>и София </a:t>
            </a:r>
            <a:r>
              <a:rPr lang="ru-RU" sz="2000" b="1" dirty="0" smtClean="0">
                <a:solidFill>
                  <a:srgbClr val="009999"/>
                </a:solidFill>
                <a:latin typeface="Comic Sans MS" pitchFamily="66" charset="0"/>
              </a:rPr>
              <a:t>– опора ДУШИ ЧЕЛОВЕКА</a:t>
            </a:r>
            <a:endParaRPr lang="ru-RU" sz="2000" b="1" dirty="0">
              <a:solidFill>
                <a:srgbClr val="009999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53200" y="312222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7964" y="1109990"/>
            <a:ext cx="1284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_s41992"/>
          <p:cNvSpPr>
            <a:spLocks noChangeArrowheads="1"/>
          </p:cNvSpPr>
          <p:nvPr/>
        </p:nvSpPr>
        <p:spPr bwMode="auto">
          <a:xfrm>
            <a:off x="458490" y="1828800"/>
            <a:ext cx="5471120" cy="1816224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400" kern="50" dirty="0" smtClean="0">
                <a:latin typeface="Times New Roman"/>
                <a:ea typeface="Andale Sans UI"/>
                <a:cs typeface="Tahoma"/>
              </a:rPr>
              <a:t>Акцент </a:t>
            </a:r>
            <a:r>
              <a:rPr lang="ru-RU" sz="2400" kern="50" dirty="0">
                <a:latin typeface="Times New Roman"/>
                <a:ea typeface="Andale Sans UI"/>
                <a:cs typeface="Tahoma"/>
              </a:rPr>
              <a:t>переносится </a:t>
            </a:r>
            <a:endParaRPr lang="ru-RU" sz="2400" kern="50" dirty="0" smtClean="0">
              <a:latin typeface="Times New Roman"/>
              <a:ea typeface="Andale Sans UI"/>
              <a:cs typeface="Tahoma"/>
            </a:endParaRPr>
          </a:p>
          <a:p>
            <a:pPr algn="ctr">
              <a:defRPr/>
            </a:pPr>
            <a:r>
              <a:rPr lang="ru-RU" sz="2400" kern="50" dirty="0" smtClean="0">
                <a:latin typeface="Times New Roman"/>
                <a:ea typeface="Andale Sans UI"/>
                <a:cs typeface="Tahoma"/>
              </a:rPr>
              <a:t>на </a:t>
            </a:r>
            <a:r>
              <a:rPr lang="ru-RU" sz="2400" b="1" i="1" kern="50" dirty="0">
                <a:solidFill>
                  <a:srgbClr val="C00000"/>
                </a:solidFill>
                <a:latin typeface="Times New Roman"/>
                <a:ea typeface="Andale Sans UI"/>
                <a:cs typeface="Tahoma"/>
              </a:rPr>
              <a:t>истоки ценностей </a:t>
            </a:r>
            <a:endParaRPr lang="ru-RU" sz="2400" b="1" i="1" kern="50" dirty="0" smtClean="0">
              <a:solidFill>
                <a:srgbClr val="C00000"/>
              </a:solidFill>
              <a:latin typeface="Times New Roman"/>
              <a:ea typeface="Andale Sans UI"/>
              <a:cs typeface="Tahoma"/>
            </a:endParaRPr>
          </a:p>
          <a:p>
            <a:pPr algn="ctr">
              <a:defRPr/>
            </a:pPr>
            <a:r>
              <a:rPr lang="ru-RU" sz="2400" b="1" i="1" kern="50" dirty="0" smtClean="0">
                <a:solidFill>
                  <a:srgbClr val="C00000"/>
                </a:solidFill>
                <a:latin typeface="Times New Roman"/>
                <a:ea typeface="Andale Sans UI"/>
                <a:cs typeface="Tahoma"/>
              </a:rPr>
              <a:t>внутреннего </a:t>
            </a:r>
            <a:r>
              <a:rPr lang="ru-RU" sz="2400" b="1" i="1" kern="50" dirty="0">
                <a:solidFill>
                  <a:srgbClr val="C00000"/>
                </a:solidFill>
                <a:latin typeface="Times New Roman"/>
                <a:ea typeface="Andale Sans UI"/>
                <a:cs typeface="Tahoma"/>
              </a:rPr>
              <a:t>мира человека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_s41992"/>
          <p:cNvSpPr>
            <a:spLocks noChangeArrowheads="1"/>
          </p:cNvSpPr>
          <p:nvPr/>
        </p:nvSpPr>
        <p:spPr bwMode="auto">
          <a:xfrm>
            <a:off x="1259632" y="3429000"/>
            <a:ext cx="7641902" cy="3256384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Вера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Верность. Правда. Честь.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Надежда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Согласие. Терпение. По­слушание.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Любовь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Милосердие. Доброта. Покаяние.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Ум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да разум. Истина. Знания и мудрость.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Един­ство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Веры, Надежды и Любви.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Доверие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Уверенность. Призна­ние.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Преданность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Надежность. Чувство долга.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Праведность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Пра­восудие. Путеводный образ.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Еди­номыслие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Единодушие. Единове­рие.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Сострадание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Нетерпимость. Совесть.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Сердечная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привязаннос­ть. Милость в сердце. Доброже­лательность.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Раскаяние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Размыш­ление.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Знание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Вразумление. Под­линность. Искренность.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32532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195</TotalTime>
  <Words>1144</Words>
  <Application>Microsoft Office PowerPoint</Application>
  <PresentationFormat>Экран (4:3)</PresentationFormat>
  <Paragraphs>212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Апекс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Исток - начало</vt:lpstr>
      <vt:lpstr>«Истоки» - начала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Информатика и ИКТ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23</cp:revision>
  <dcterms:created xsi:type="dcterms:W3CDTF">2019-05-21T12:36:13Z</dcterms:created>
  <dcterms:modified xsi:type="dcterms:W3CDTF">2021-05-16T13:54:31Z</dcterms:modified>
</cp:coreProperties>
</file>